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2" r:id="rId2"/>
    <p:sldId id="337" r:id="rId3"/>
    <p:sldId id="338" r:id="rId4"/>
    <p:sldId id="339" r:id="rId5"/>
    <p:sldId id="323" r:id="rId6"/>
    <p:sldId id="324" r:id="rId7"/>
    <p:sldId id="340" r:id="rId8"/>
    <p:sldId id="325" r:id="rId9"/>
    <p:sldId id="326" r:id="rId10"/>
    <p:sldId id="327" r:id="rId11"/>
    <p:sldId id="328" r:id="rId12"/>
    <p:sldId id="329" r:id="rId13"/>
    <p:sldId id="332" r:id="rId14"/>
    <p:sldId id="330" r:id="rId15"/>
    <p:sldId id="333" r:id="rId16"/>
    <p:sldId id="334" r:id="rId17"/>
    <p:sldId id="335" r:id="rId18"/>
    <p:sldId id="336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2164F-17B4-48C3-8B62-376347A2AE68}" type="datetimeFigureOut">
              <a:rPr lang="en-US" smtClean="0"/>
              <a:t>03.11.2015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7A28E-2FA5-4743-AAED-5F7E058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6083-D1A3-4F71-A3A5-3BFD33CC9875}" type="datetimeFigureOut">
              <a:rPr lang="en-US" smtClean="0"/>
              <a:t>03.11.2015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AD8A-9EFF-4C9C-A537-C299C84A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13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77" indent="-285722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888" indent="-22857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043" indent="-22857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199" indent="-228578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EA3B7C96-B72A-4B9C-8604-446D028D1DC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7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103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86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008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424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006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334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75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005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695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667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47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53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107950" y="6237288"/>
            <a:ext cx="8712200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363" y="233363"/>
            <a:ext cx="8685212" cy="5637212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1004B"/>
              </a:gs>
              <a:gs pos="100000">
                <a:srgbClr val="EC4371"/>
              </a:gs>
            </a:gsLst>
            <a:lin ang="21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6329363"/>
            <a:ext cx="16017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99213"/>
            <a:ext cx="17287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4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smtClean="0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Klik om de tekststijl van het model te bewerken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82742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316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5385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200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2761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545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467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55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1130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935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2871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9097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090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618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1"/>
              <a:gd name="T1" fmla="*/ 0 h 6858001"/>
              <a:gd name="T2" fmla="*/ 9143966 w 9144001"/>
              <a:gd name="T3" fmla="*/ 0 h 6858001"/>
              <a:gd name="T4" fmla="*/ 9143966 w 9144001"/>
              <a:gd name="T5" fmla="*/ 6857966 h 6858001"/>
              <a:gd name="T6" fmla="*/ 9143966 w 9144001"/>
              <a:gd name="T7" fmla="*/ 6857966 h 6858001"/>
              <a:gd name="T8" fmla="*/ 0 w 9144001"/>
              <a:gd name="T9" fmla="*/ 6857966 h 6858001"/>
              <a:gd name="T10" fmla="*/ 0 w 9144001"/>
              <a:gd name="T11" fmla="*/ 0 h 68580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44001"/>
              <a:gd name="T19" fmla="*/ 0 h 6858001"/>
              <a:gd name="T20" fmla="*/ 9144001 w 9144001"/>
              <a:gd name="T21" fmla="*/ 6858001 h 68580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3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457450"/>
            <a:ext cx="1527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7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606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6066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606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10" descr="Pila_logo_transpara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6467475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9"/>
          <p:cNvCxnSpPr/>
          <p:nvPr userDrawn="1"/>
        </p:nvCxnSpPr>
        <p:spPr>
          <a:xfrm flipV="1">
            <a:off x="436563" y="873125"/>
            <a:ext cx="8264525" cy="952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2" y="273539"/>
            <a:ext cx="8176985" cy="7913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28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noProof="0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067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94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38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70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Picture 5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08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09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34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372E-2FC3-4D31-908E-8524388470D6}" type="datetimeFigureOut">
              <a:rPr lang="pl-PL" smtClean="0"/>
              <a:t>03.11.2015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A754-3F97-46D5-A5F8-EB7EE3A3EB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0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4.xml"/><Relationship Id="rId21" Type="http://schemas.openxmlformats.org/officeDocument/2006/relationships/image" Target="../media/image19.png"/><Relationship Id="rId7" Type="http://schemas.openxmlformats.org/officeDocument/2006/relationships/tags" Target="../tags/tag38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33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0.png"/><Relationship Id="rId5" Type="http://schemas.openxmlformats.org/officeDocument/2006/relationships/tags" Target="../tags/tag36.xm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6.png"/><Relationship Id="rId4" Type="http://schemas.openxmlformats.org/officeDocument/2006/relationships/tags" Target="../tags/tag35.xml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PILA LED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F37B18"/>
                </a:solidFill>
              </a:rPr>
              <a:t>LED candle </a:t>
            </a:r>
            <a:r>
              <a:rPr lang="en-US" altLang="en-US" sz="2000" dirty="0" smtClean="0">
                <a:solidFill>
                  <a:srgbClr val="F37B18"/>
                </a:solidFill>
              </a:rPr>
              <a:t>- PILA LED 40W E14 WW B35 FR ND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31030"/>
              </p:ext>
            </p:extLst>
          </p:nvPr>
        </p:nvGraphicFramePr>
        <p:xfrm>
          <a:off x="5432425" y="1109663"/>
          <a:ext cx="3522663" cy="5403851"/>
        </p:xfrm>
        <a:graphic>
          <a:graphicData uri="http://schemas.openxmlformats.org/drawingml/2006/table">
            <a:tbl>
              <a:tblPr/>
              <a:tblGrid>
                <a:gridCol w="1659855"/>
                <a:gridCol w="1862808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40W E14 B35 FR ND </a:t>
                      </a:r>
                      <a:endParaRPr kumimoji="0" lang="nl-N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8718696485262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36x103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5.5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E14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470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4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</a:t>
                      </a:r>
                    </a:p>
                  </a:txBody>
                  <a:tcPr marL="107994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86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5887" name="Picture 3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485900"/>
            <a:ext cx="160813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285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nl-NL" altLang="en-US" sz="3600" dirty="0" smtClean="0">
                <a:solidFill>
                  <a:srgbClr val="F37B18"/>
                </a:solidFill>
              </a:rPr>
              <a:t>LED reflector GU10 </a:t>
            </a:r>
            <a:r>
              <a:rPr lang="nl-NL" altLang="en-US" sz="2400" dirty="0" smtClean="0">
                <a:solidFill>
                  <a:srgbClr val="F37B18"/>
                </a:solidFill>
              </a:rPr>
              <a:t>- </a:t>
            </a:r>
            <a:r>
              <a:rPr lang="pl-PL" altLang="en-US" sz="2400" dirty="0" smtClean="0">
                <a:solidFill>
                  <a:srgbClr val="F37B18"/>
                </a:solidFill>
              </a:rPr>
              <a:t>PILA LED 35W GU10 WW 36D ND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13131"/>
              </p:ext>
            </p:extLst>
          </p:nvPr>
        </p:nvGraphicFramePr>
        <p:xfrm>
          <a:off x="5486400" y="1119188"/>
          <a:ext cx="3549650" cy="5403851"/>
        </p:xfrm>
        <a:graphic>
          <a:graphicData uri="http://schemas.openxmlformats.org/drawingml/2006/table">
            <a:tbl>
              <a:tblPr/>
              <a:tblGrid>
                <a:gridCol w="1677888"/>
                <a:gridCol w="1871762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35W GU10 36D ND 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8718696485187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50x55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3.3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35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GU10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230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Certification</a:t>
                      </a: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CE</a:t>
                      </a:r>
                      <a:endParaRPr kumimoji="0" lang="pl-P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910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err="1" smtClean="0">
                <a:solidFill>
                  <a:srgbClr val="000000"/>
                </a:solidFill>
              </a:rPr>
              <a:t>Directional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light</a:t>
            </a:r>
            <a:endParaRPr lang="pl-PL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6911" name="Picture 3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751138"/>
            <a:ext cx="2381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34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nl-NL" altLang="en-US" sz="3200" dirty="0" smtClean="0">
                <a:solidFill>
                  <a:srgbClr val="F37B18"/>
                </a:solidFill>
              </a:rPr>
              <a:t>LED reflector GU10 </a:t>
            </a:r>
            <a:r>
              <a:rPr lang="nl-NL" altLang="en-US" sz="2000" dirty="0" smtClean="0">
                <a:solidFill>
                  <a:srgbClr val="F37B18"/>
                </a:solidFill>
              </a:rPr>
              <a:t>- </a:t>
            </a:r>
            <a:r>
              <a:rPr lang="pl-PL" altLang="en-US" sz="2000" dirty="0" smtClean="0">
                <a:solidFill>
                  <a:srgbClr val="F37B18"/>
                </a:solidFill>
              </a:rPr>
              <a:t>PILA LED 50W GU10 WW 36D ND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97029"/>
              </p:ext>
            </p:extLst>
          </p:nvPr>
        </p:nvGraphicFramePr>
        <p:xfrm>
          <a:off x="5486400" y="1119188"/>
          <a:ext cx="3406080" cy="5403851"/>
        </p:xfrm>
        <a:graphic>
          <a:graphicData uri="http://schemas.openxmlformats.org/drawingml/2006/table">
            <a:tbl>
              <a:tblPr/>
              <a:tblGrid>
                <a:gridCol w="1533872"/>
                <a:gridCol w="1872208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50W GU10 36D ND 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873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8718696485200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58738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5873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50x55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5.5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GU10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345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CE</a:t>
                      </a:r>
                      <a:endParaRPr kumimoji="0" lang="pl-P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10800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34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err="1" smtClean="0">
                <a:solidFill>
                  <a:srgbClr val="000000"/>
                </a:solidFill>
              </a:rPr>
              <a:t>Directional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light</a:t>
            </a:r>
            <a:endParaRPr lang="pl-PL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7935" name="Picture 3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541588"/>
            <a:ext cx="264795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89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80190"/>
              </p:ext>
            </p:extLst>
          </p:nvPr>
        </p:nvGraphicFramePr>
        <p:xfrm>
          <a:off x="231772" y="5065713"/>
          <a:ext cx="8804723" cy="1154112"/>
        </p:xfrm>
        <a:graphic>
          <a:graphicData uri="http://schemas.openxmlformats.org/drawingml/2006/table">
            <a:tbl>
              <a:tblPr/>
              <a:tblGrid>
                <a:gridCol w="2097971"/>
                <a:gridCol w="1052153"/>
                <a:gridCol w="969606"/>
                <a:gridCol w="969606"/>
                <a:gridCol w="715807"/>
                <a:gridCol w="1272550"/>
                <a:gridCol w="977135"/>
                <a:gridCol w="749895"/>
              </a:tblGrid>
              <a:tr h="66630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108001" marR="5871" marT="6224" marB="0" anchor="ctr" horzOverflow="overflow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EAN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Wattage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Beam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angle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</a:tr>
              <a:tr h="487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50W GU10 CW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0D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ND 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8718696537015</a:t>
                      </a:r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5,5W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9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</a:t>
                      </a:r>
                    </a:p>
                  </a:txBody>
                  <a:tcPr marL="9525" marR="9525" marT="9519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4000K</a:t>
                      </a:r>
                    </a:p>
                  </a:txBody>
                  <a:tcPr marL="9525" marR="9525" marT="9519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9525" marR="9525" marT="9519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0D</a:t>
                      </a:r>
                    </a:p>
                  </a:txBody>
                  <a:tcPr marL="9525" marR="9525" marT="9519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9525" marR="9525" marT="9519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0" name="Tekstvak 7"/>
          <p:cNvSpPr txBox="1">
            <a:spLocks noChangeArrowheads="1"/>
          </p:cNvSpPr>
          <p:nvPr/>
        </p:nvSpPr>
        <p:spPr bwMode="auto">
          <a:xfrm>
            <a:off x="2717800" y="1066800"/>
            <a:ext cx="447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sz="1400" dirty="0" err="1" smtClean="0"/>
              <a:t>Directional</a:t>
            </a:r>
            <a:r>
              <a:rPr lang="pl-PL" altLang="zh-CN" sz="1400" dirty="0" smtClean="0"/>
              <a:t> </a:t>
            </a:r>
            <a:r>
              <a:rPr lang="pl-PL" altLang="zh-CN" sz="1400" dirty="0" err="1" smtClean="0"/>
              <a:t>light</a:t>
            </a:r>
            <a:endParaRPr lang="nl-NL" altLang="zh-CN" sz="1400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sz="1400" dirty="0" smtClean="0"/>
              <a:t>15 </a:t>
            </a:r>
            <a:r>
              <a:rPr lang="pl-PL" altLang="zh-CN" sz="1400" dirty="0" err="1" smtClean="0"/>
              <a:t>years</a:t>
            </a:r>
            <a:r>
              <a:rPr lang="pl-PL" altLang="zh-CN" sz="1400" dirty="0" smtClean="0"/>
              <a:t> </a:t>
            </a:r>
            <a:r>
              <a:rPr lang="pl-PL" altLang="zh-CN" sz="1400" dirty="0" err="1" smtClean="0"/>
              <a:t>lifetime</a:t>
            </a:r>
            <a:r>
              <a:rPr lang="nl-NL" altLang="zh-CN" sz="1400" dirty="0" smtClean="0"/>
              <a:t> </a:t>
            </a:r>
            <a:endParaRPr lang="nl-NL" altLang="zh-CN" sz="1400" dirty="0"/>
          </a:p>
          <a:p>
            <a:pPr>
              <a:buClr>
                <a:srgbClr val="F37B18"/>
              </a:buClr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</a:rPr>
              <a:t>Up to 85% energy saving</a:t>
            </a:r>
          </a:p>
          <a:p>
            <a:pPr>
              <a:buClr>
                <a:srgbClr val="F37B18"/>
              </a:buClr>
              <a:buFont typeface="Arial" charset="0"/>
              <a:buChar char="•"/>
            </a:pPr>
            <a:r>
              <a:rPr lang="pl-PL" altLang="en-US" sz="1400" dirty="0">
                <a:solidFill>
                  <a:srgbClr val="000000"/>
                </a:solidFill>
              </a:rPr>
              <a:t>Instant start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sz="1400" dirty="0" err="1" smtClean="0"/>
              <a:t>Coool</a:t>
            </a:r>
            <a:r>
              <a:rPr lang="pl-PL" altLang="zh-CN" sz="1400" dirty="0" smtClean="0"/>
              <a:t> </a:t>
            </a:r>
            <a:r>
              <a:rPr lang="pl-PL" altLang="zh-CN" sz="1400" dirty="0" err="1" smtClean="0"/>
              <a:t>white</a:t>
            </a:r>
            <a:r>
              <a:rPr lang="pl-PL" altLang="zh-CN" sz="1400" dirty="0" smtClean="0"/>
              <a:t> </a:t>
            </a:r>
            <a:r>
              <a:rPr lang="pl-PL" altLang="zh-CN" sz="1400" dirty="0" err="1" smtClean="0"/>
              <a:t>light</a:t>
            </a:r>
            <a:r>
              <a:rPr lang="pl-PL" altLang="zh-CN" sz="1400" dirty="0" smtClean="0"/>
              <a:t>: 4</a:t>
            </a:r>
            <a:r>
              <a:rPr lang="nl-NL" altLang="zh-CN" sz="1400" dirty="0"/>
              <a:t>000K     </a:t>
            </a:r>
            <a:endParaRPr lang="pl-PL" altLang="zh-CN" sz="1400" dirty="0" smtClean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sz="1400" dirty="0" err="1" smtClean="0"/>
              <a:t>Wide</a:t>
            </a:r>
            <a:r>
              <a:rPr lang="pl-PL" altLang="zh-CN" sz="1400" dirty="0" smtClean="0"/>
              <a:t> </a:t>
            </a:r>
            <a:r>
              <a:rPr lang="pl-PL" altLang="zh-CN" sz="1400" dirty="0" err="1" smtClean="0"/>
              <a:t>beam</a:t>
            </a:r>
            <a:r>
              <a:rPr lang="pl-PL" altLang="zh-CN" sz="1400" dirty="0" smtClean="0"/>
              <a:t> </a:t>
            </a:r>
            <a:r>
              <a:rPr lang="pl-PL" altLang="zh-CN" sz="1400" dirty="0" err="1" smtClean="0"/>
              <a:t>angle</a:t>
            </a:r>
            <a:r>
              <a:rPr lang="pl-PL" altLang="zh-CN" sz="1400" dirty="0" smtClean="0"/>
              <a:t>: 60 </a:t>
            </a:r>
            <a:r>
              <a:rPr lang="pl-PL" altLang="zh-CN" sz="1400" dirty="0" err="1" smtClean="0"/>
              <a:t>degrees</a:t>
            </a:r>
            <a:endParaRPr lang="en-US" altLang="zh-CN" sz="800" dirty="0"/>
          </a:p>
        </p:txBody>
      </p:sp>
      <p:pic>
        <p:nvPicPr>
          <p:cNvPr id="32791" name="Picture 5__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49388"/>
            <a:ext cx="2112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4605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Picture 2" descr="63830211_537015_LEDSPOT_MV_NON_DLR.pdf - Google Chro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5688" r="7336" b="29803"/>
          <a:stretch>
            <a:fillRect/>
          </a:stretch>
        </p:blipFill>
        <p:spPr bwMode="auto">
          <a:xfrm>
            <a:off x="4932040" y="2949311"/>
            <a:ext cx="4077023" cy="19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63" y="44624"/>
            <a:ext cx="7240882" cy="791308"/>
          </a:xfrm>
        </p:spPr>
        <p:txBody>
          <a:bodyPr>
            <a:noAutofit/>
          </a:bodyPr>
          <a:lstStyle/>
          <a:p>
            <a:r>
              <a:rPr lang="nl-NL" altLang="en-US" sz="3200" dirty="0">
                <a:solidFill>
                  <a:srgbClr val="F37B18"/>
                </a:solidFill>
              </a:rPr>
              <a:t>LED reflector GU10 </a:t>
            </a:r>
            <a:r>
              <a:rPr lang="nl-NL" altLang="en-US" sz="2000" dirty="0">
                <a:solidFill>
                  <a:srgbClr val="F37B18"/>
                </a:solidFill>
              </a:rPr>
              <a:t>- </a:t>
            </a:r>
            <a:r>
              <a:rPr lang="pl-PL" altLang="en-US" sz="2000" dirty="0">
                <a:solidFill>
                  <a:srgbClr val="F37B18"/>
                </a:solidFill>
              </a:rPr>
              <a:t>PILA LED 50W GU10 WW </a:t>
            </a:r>
            <a:r>
              <a:rPr lang="pl-PL" altLang="en-US" sz="2000" dirty="0" smtClean="0">
                <a:solidFill>
                  <a:srgbClr val="F37B18"/>
                </a:solidFill>
              </a:rPr>
              <a:t>60D ND  –</a:t>
            </a:r>
            <a:r>
              <a:rPr lang="pl-PL" altLang="en-US" sz="2000" dirty="0" err="1" smtClean="0">
                <a:solidFill>
                  <a:srgbClr val="FF0000"/>
                </a:solidFill>
              </a:rPr>
              <a:t>wide</a:t>
            </a:r>
            <a:r>
              <a:rPr lang="pl-PL" altLang="en-US" sz="2000" dirty="0" smtClean="0">
                <a:solidFill>
                  <a:srgbClr val="FF0000"/>
                </a:solidFill>
              </a:rPr>
              <a:t> </a:t>
            </a:r>
            <a:r>
              <a:rPr lang="pl-PL" altLang="en-US" sz="2000" dirty="0" err="1" smtClean="0">
                <a:solidFill>
                  <a:srgbClr val="FF0000"/>
                </a:solidFill>
              </a:rPr>
              <a:t>beam</a:t>
            </a:r>
            <a:endParaRPr lang="pl-PL" alt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9" name="Tijdelijke aanduiding voor tekst 1"/>
          <p:cNvSpPr txBox="1">
            <a:spLocks/>
          </p:cNvSpPr>
          <p:nvPr/>
        </p:nvSpPr>
        <p:spPr bwMode="auto">
          <a:xfrm>
            <a:off x="427038" y="692621"/>
            <a:ext cx="81772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28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61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nl-NL" altLang="en-US" sz="3200" dirty="0" smtClean="0">
                <a:solidFill>
                  <a:srgbClr val="F37B18"/>
                </a:solidFill>
              </a:rPr>
              <a:t>LED reflector GU5.3 </a:t>
            </a:r>
            <a:r>
              <a:rPr lang="nl-NL" altLang="en-US" sz="2000" dirty="0" smtClean="0">
                <a:solidFill>
                  <a:srgbClr val="F37B18"/>
                </a:solidFill>
              </a:rPr>
              <a:t>- </a:t>
            </a:r>
            <a:r>
              <a:rPr lang="pl-PL" altLang="en-US" sz="2000" dirty="0" smtClean="0">
                <a:solidFill>
                  <a:srgbClr val="F37B18"/>
                </a:solidFill>
              </a:rPr>
              <a:t>PILA LED 35W GU5.3 WW 12V 36D ND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30528"/>
              </p:ext>
            </p:extLst>
          </p:nvPr>
        </p:nvGraphicFramePr>
        <p:xfrm>
          <a:off x="5486400" y="1119188"/>
          <a:ext cx="3550096" cy="5451479"/>
        </p:xfrm>
        <a:graphic>
          <a:graphicData uri="http://schemas.openxmlformats.org/drawingml/2006/table">
            <a:tbl>
              <a:tblPr/>
              <a:tblGrid>
                <a:gridCol w="1749896"/>
                <a:gridCol w="1800200"/>
              </a:tblGrid>
              <a:tr h="640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35W GU5.3 12V 36D ND 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8718696485163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50x47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5.5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35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GU5.3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345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8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28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CE</a:t>
                      </a:r>
                      <a:endParaRPr kumimoji="0" lang="pl-P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108028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58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err="1" smtClean="0">
                <a:solidFill>
                  <a:srgbClr val="000000"/>
                </a:solidFill>
              </a:rPr>
              <a:t>Directional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light</a:t>
            </a:r>
            <a:endParaRPr lang="pl-PL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8959" name="Picture 3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614613"/>
            <a:ext cx="27241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72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33425" y="2676525"/>
            <a:ext cx="8177213" cy="790575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Available</a:t>
            </a:r>
            <a:r>
              <a:rPr lang="pl-PL" dirty="0" smtClean="0"/>
              <a:t> of </a:t>
            </a:r>
            <a:r>
              <a:rPr lang="pl-PL" dirty="0"/>
              <a:t>J</a:t>
            </a:r>
            <a:r>
              <a:rPr lang="pl-PL" dirty="0" smtClean="0"/>
              <a:t>anuary 2016: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_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682750"/>
            <a:ext cx="14605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7340600" y="6381750"/>
            <a:ext cx="1803400" cy="361950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4605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kstvak 7"/>
          <p:cNvSpPr txBox="1">
            <a:spLocks noChangeArrowheads="1"/>
          </p:cNvSpPr>
          <p:nvPr/>
        </p:nvSpPr>
        <p:spPr bwMode="auto">
          <a:xfrm>
            <a:off x="2328863" y="1117600"/>
            <a:ext cx="3070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smtClean="0"/>
              <a:t>15 </a:t>
            </a:r>
            <a:r>
              <a:rPr lang="pl-PL" altLang="zh-CN" dirty="0" err="1" smtClean="0"/>
              <a:t>years</a:t>
            </a:r>
            <a:r>
              <a:rPr lang="pl-PL" altLang="zh-CN" dirty="0" smtClean="0"/>
              <a:t> </a:t>
            </a:r>
            <a:r>
              <a:rPr lang="pl-PL" altLang="zh-CN" dirty="0" err="1" smtClean="0"/>
              <a:t>lifetime</a:t>
            </a:r>
            <a:r>
              <a:rPr lang="pl-PL" altLang="zh-CN" dirty="0" smtClean="0"/>
              <a:t> </a:t>
            </a:r>
            <a:endParaRPr lang="nl-NL" altLang="zh-CN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err="1" smtClean="0"/>
              <a:t>Up</a:t>
            </a:r>
            <a:r>
              <a:rPr lang="pl-PL" altLang="zh-CN" dirty="0" smtClean="0"/>
              <a:t> to 85% </a:t>
            </a:r>
            <a:r>
              <a:rPr lang="pl-PL" altLang="zh-CN" dirty="0" err="1" smtClean="0"/>
              <a:t>energy</a:t>
            </a:r>
            <a:r>
              <a:rPr lang="pl-PL" altLang="zh-CN" dirty="0" smtClean="0"/>
              <a:t> </a:t>
            </a:r>
            <a:r>
              <a:rPr lang="pl-PL" altLang="zh-CN" dirty="0" err="1" smtClean="0"/>
              <a:t>saving</a:t>
            </a:r>
            <a:endParaRPr lang="nl-NL" altLang="zh-CN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b="1" dirty="0" err="1" smtClean="0"/>
              <a:t>Dimmable</a:t>
            </a:r>
            <a:endParaRPr lang="nl-NL" altLang="zh-CN" b="1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smtClean="0"/>
              <a:t>Instant start</a:t>
            </a:r>
            <a:endParaRPr lang="nl-NL" altLang="zh-CN" dirty="0"/>
          </a:p>
        </p:txBody>
      </p:sp>
      <p:graphicFrame>
        <p:nvGraphicFramePr>
          <p:cNvPr id="13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98826"/>
              </p:ext>
            </p:extLst>
          </p:nvPr>
        </p:nvGraphicFramePr>
        <p:xfrm>
          <a:off x="5004049" y="1639888"/>
          <a:ext cx="4051052" cy="5113338"/>
        </p:xfrm>
        <a:graphic>
          <a:graphicData uri="http://schemas.openxmlformats.org/drawingml/2006/table">
            <a:tbl>
              <a:tblPr/>
              <a:tblGrid>
                <a:gridCol w="1872207"/>
                <a:gridCol w="2178845"/>
              </a:tblGrid>
              <a:tr h="682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algn="l" eaLnBrk="1" hangingPunct="1"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40W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E27 WW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B35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FR </a:t>
                      </a:r>
                    </a:p>
                    <a:p>
                      <a:pPr algn="l" eaLnBrk="1" hangingPunct="1"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DIM</a:t>
                      </a:r>
                      <a:endParaRPr lang="pl-PL" sz="1400" dirty="0">
                        <a:solidFill>
                          <a:schemeClr val="tx1"/>
                        </a:solidFill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12NC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929001195931</a:t>
                      </a:r>
                      <a:endParaRPr lang="pl-PL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8718696534168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</a:t>
                      </a:r>
                      <a:endParaRPr kumimoji="0" lang="nl-NL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</a:t>
                      </a:r>
                      <a:endParaRPr kumimoji="0" lang="nl-NL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470</a:t>
                      </a:r>
                      <a:endParaRPr kumimoji="0" lang="nl-NL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(hrs)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yes</a:t>
                      </a:r>
                      <a:endParaRPr kumimoji="0" lang="nl-NL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64" name="Picture 3_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395605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F37B18"/>
                </a:solidFill>
              </a:rPr>
              <a:t>LED candle </a:t>
            </a:r>
            <a:r>
              <a:rPr lang="en-US" altLang="en-US" sz="2000" dirty="0" smtClean="0">
                <a:solidFill>
                  <a:srgbClr val="F37B18"/>
                </a:solidFill>
              </a:rPr>
              <a:t>- PILA LED 40W E14 WW B35 FR </a:t>
            </a:r>
            <a:r>
              <a:rPr lang="pl-PL" altLang="en-US" sz="2000" dirty="0" err="1" smtClean="0">
                <a:solidFill>
                  <a:srgbClr val="FF0000"/>
                </a:solidFill>
              </a:rPr>
              <a:t>dimmable</a:t>
            </a:r>
            <a:r>
              <a:rPr lang="en-US" altLang="en-US" sz="20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2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369888" y="268288"/>
            <a:ext cx="8175625" cy="792162"/>
          </a:xfrm>
        </p:spPr>
        <p:txBody>
          <a:bodyPr/>
          <a:lstStyle/>
          <a:p>
            <a:pPr>
              <a:defRPr/>
            </a:pPr>
            <a:r>
              <a:rPr lang="nl-NL" sz="3200" dirty="0">
                <a:ea typeface="ＭＳ Ｐゴシック" charset="0"/>
                <a:cs typeface="ＭＳ Ｐゴシック" charset="0"/>
              </a:rPr>
              <a:t>Portfolio </a:t>
            </a:r>
            <a:r>
              <a:rPr lang="nl-NL" sz="3200" dirty="0" smtClean="0">
                <a:ea typeface="ＭＳ Ｐゴシック" charset="0"/>
                <a:cs typeface="ＭＳ Ｐゴシック" charset="0"/>
              </a:rPr>
              <a:t>LED</a:t>
            </a:r>
            <a:r>
              <a:rPr lang="pl-PL" sz="3200" dirty="0" smtClean="0">
                <a:ea typeface="ＭＳ Ｐゴシック" charset="0"/>
                <a:cs typeface="ＭＳ Ｐゴシック" charset="0"/>
              </a:rPr>
              <a:t> reflektor</a:t>
            </a:r>
            <a:r>
              <a:rPr lang="nl-NL" sz="3200" dirty="0" smtClean="0">
                <a:ea typeface="ＭＳ Ｐゴシック" charset="0"/>
                <a:cs typeface="ＭＳ Ｐゴシック" charset="0"/>
              </a:rPr>
              <a:t> MV</a:t>
            </a:r>
            <a:endParaRPr lang="nl-NL" sz="32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29211"/>
              </p:ext>
            </p:extLst>
          </p:nvPr>
        </p:nvGraphicFramePr>
        <p:xfrm>
          <a:off x="177800" y="4195763"/>
          <a:ext cx="8302625" cy="1641476"/>
        </p:xfrm>
        <a:graphic>
          <a:graphicData uri="http://schemas.openxmlformats.org/drawingml/2006/table">
            <a:tbl>
              <a:tblPr/>
              <a:tblGrid>
                <a:gridCol w="2195572"/>
                <a:gridCol w="1101100"/>
                <a:gridCol w="1554618"/>
                <a:gridCol w="894851"/>
                <a:gridCol w="749109"/>
                <a:gridCol w="1022594"/>
                <a:gridCol w="784781"/>
              </a:tblGrid>
              <a:tr h="66613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107994" marR="5871" marT="6222" marB="0" anchor="ctr" horzOverflow="overflow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12nc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Beam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angle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PILA LED 65W GU10 WW 36D ND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929001196131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8718696534205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65W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36D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7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PILA LED 65W GU10 CW 36D ND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929001196231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8718696534229</a:t>
                      </a: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65</a:t>
                      </a: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4000K</a:t>
                      </a: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36D</a:t>
                      </a: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9525" marR="9525" marT="9517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0" name="Tekstvak 7"/>
          <p:cNvSpPr txBox="1">
            <a:spLocks noChangeArrowheads="1"/>
          </p:cNvSpPr>
          <p:nvPr/>
        </p:nvSpPr>
        <p:spPr bwMode="auto">
          <a:xfrm>
            <a:off x="2717800" y="1066800"/>
            <a:ext cx="447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err="1" smtClean="0"/>
              <a:t>Directional</a:t>
            </a:r>
            <a:r>
              <a:rPr lang="pl-PL" altLang="zh-CN" dirty="0" smtClean="0"/>
              <a:t> </a:t>
            </a:r>
            <a:r>
              <a:rPr lang="pl-PL" altLang="zh-CN" dirty="0" err="1" smtClean="0"/>
              <a:t>light</a:t>
            </a:r>
            <a:endParaRPr lang="nl-NL" altLang="zh-CN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smtClean="0"/>
              <a:t>15 </a:t>
            </a:r>
            <a:r>
              <a:rPr lang="pl-PL" altLang="zh-CN" dirty="0" err="1" smtClean="0"/>
              <a:t>years</a:t>
            </a:r>
            <a:r>
              <a:rPr lang="pl-PL" altLang="zh-CN" dirty="0" smtClean="0"/>
              <a:t> </a:t>
            </a:r>
            <a:r>
              <a:rPr lang="pl-PL" altLang="zh-CN" dirty="0" err="1" smtClean="0"/>
              <a:t>lifetime</a:t>
            </a:r>
            <a:r>
              <a:rPr lang="nl-NL" altLang="zh-CN" dirty="0" smtClean="0"/>
              <a:t> </a:t>
            </a:r>
            <a:endParaRPr lang="nl-NL" altLang="zh-CN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err="1" smtClean="0"/>
              <a:t>Up</a:t>
            </a:r>
            <a:r>
              <a:rPr lang="pl-PL" altLang="zh-CN" dirty="0" smtClean="0"/>
              <a:t> to 85% </a:t>
            </a:r>
            <a:r>
              <a:rPr lang="pl-PL" altLang="zh-CN" dirty="0" err="1" smtClean="0"/>
              <a:t>energy</a:t>
            </a:r>
            <a:r>
              <a:rPr lang="pl-PL" altLang="zh-CN" dirty="0" smtClean="0"/>
              <a:t> </a:t>
            </a:r>
            <a:r>
              <a:rPr lang="pl-PL" altLang="zh-CN" dirty="0" err="1" smtClean="0"/>
              <a:t>saving</a:t>
            </a:r>
            <a:endParaRPr lang="nl-NL" altLang="zh-CN" dirty="0"/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zh-CN" dirty="0" smtClean="0"/>
              <a:t>Instant start</a:t>
            </a:r>
            <a:endParaRPr lang="nl-NL" altLang="zh-CN" dirty="0"/>
          </a:p>
        </p:txBody>
      </p:sp>
      <p:pic>
        <p:nvPicPr>
          <p:cNvPr id="35871" name="Picture 5__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49388"/>
            <a:ext cx="2112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4605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81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038" y="273050"/>
            <a:ext cx="8177212" cy="792163"/>
          </a:xfrm>
        </p:spPr>
        <p:txBody>
          <a:bodyPr/>
          <a:lstStyle/>
          <a:p>
            <a:pPr>
              <a:defRPr/>
            </a:pPr>
            <a:r>
              <a:rPr lang="pl-PL" sz="3200" dirty="0" err="1" smtClean="0">
                <a:ea typeface="MS PGothic" pitchFamily="34" charset="-128"/>
              </a:rPr>
              <a:t>Why</a:t>
            </a:r>
            <a:r>
              <a:rPr lang="pl-PL" sz="3200" dirty="0" smtClean="0">
                <a:ea typeface="MS PGothic" pitchFamily="34" charset="-128"/>
              </a:rPr>
              <a:t> PILA LED?</a:t>
            </a:r>
            <a:endParaRPr lang="pl-PL" sz="3200" dirty="0">
              <a:ea typeface="MS PGothic" pitchFamily="34" charset="-128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27038" y="1104900"/>
            <a:ext cx="847566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2857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en-US" b="1" i="1" dirty="0" smtClean="0">
                <a:solidFill>
                  <a:srgbClr val="FF0000"/>
                </a:solidFill>
              </a:rPr>
              <a:t>TRADITION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600" dirty="0" smtClean="0"/>
              <a:t>Brand with </a:t>
            </a:r>
            <a:r>
              <a:rPr lang="pl-PL" altLang="en-US" sz="1600" dirty="0" err="1" smtClean="0"/>
              <a:t>long</a:t>
            </a:r>
            <a:r>
              <a:rPr lang="pl-PL" altLang="en-US" sz="1600" dirty="0" smtClean="0"/>
              <a:t> </a:t>
            </a:r>
            <a:r>
              <a:rPr lang="pl-PL" altLang="en-US" sz="1600" dirty="0" err="1" smtClean="0"/>
              <a:t>tradition</a:t>
            </a:r>
            <a:r>
              <a:rPr lang="pl-PL" altLang="en-US" sz="1600" dirty="0" smtClean="0"/>
              <a:t> – </a:t>
            </a:r>
            <a:r>
              <a:rPr lang="pl-PL" altLang="en-US" sz="1600" dirty="0" err="1" smtClean="0"/>
              <a:t>over</a:t>
            </a:r>
            <a:r>
              <a:rPr lang="pl-PL" altLang="en-US" sz="1600" dirty="0" smtClean="0"/>
              <a:t> 30 </a:t>
            </a:r>
            <a:r>
              <a:rPr lang="pl-PL" altLang="en-US" sz="1600" dirty="0" err="1" smtClean="0"/>
              <a:t>years</a:t>
            </a:r>
            <a:r>
              <a:rPr lang="pl-PL" altLang="en-US" sz="1600" dirty="0" smtClean="0"/>
              <a:t> on the market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600" dirty="0" smtClean="0"/>
              <a:t>Brand </a:t>
            </a:r>
            <a:r>
              <a:rPr lang="pl-PL" altLang="en-US" sz="1600" dirty="0" err="1" smtClean="0"/>
              <a:t>recognized</a:t>
            </a:r>
            <a:r>
              <a:rPr lang="pl-PL" altLang="en-US" sz="1600" dirty="0" smtClean="0"/>
              <a:t> by </a:t>
            </a:r>
            <a:r>
              <a:rPr lang="pl-PL" altLang="en-US" sz="1600" dirty="0" err="1" smtClean="0"/>
              <a:t>customers</a:t>
            </a:r>
            <a:endParaRPr lang="pl-PL" altLang="en-US" sz="1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pl-PL" alt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l-PL" altLang="en-US" b="1" i="1" dirty="0" smtClean="0">
                <a:solidFill>
                  <a:srgbClr val="FF0000"/>
                </a:solidFill>
              </a:rPr>
              <a:t>BASIC PORTFOLIO</a:t>
            </a:r>
            <a:endParaRPr lang="pl-PL" altLang="en-US" sz="1600" b="1" i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600" dirty="0" err="1" smtClean="0"/>
              <a:t>Good</a:t>
            </a:r>
            <a:r>
              <a:rPr lang="pl-PL" altLang="en-US" sz="1600" dirty="0" smtClean="0"/>
              <a:t> </a:t>
            </a:r>
            <a:r>
              <a:rPr lang="pl-PL" altLang="en-US" sz="1600" dirty="0" err="1" smtClean="0"/>
              <a:t>value</a:t>
            </a:r>
            <a:r>
              <a:rPr lang="pl-PL" altLang="en-US" sz="1600" dirty="0" smtClean="0"/>
              <a:t> for </a:t>
            </a:r>
            <a:r>
              <a:rPr lang="pl-PL" altLang="en-US" sz="1600" dirty="0" err="1" smtClean="0"/>
              <a:t>money</a:t>
            </a:r>
            <a:r>
              <a:rPr lang="pl-PL" altLang="en-US" sz="1600" dirty="0" smtClean="0"/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600" dirty="0" smtClean="0"/>
              <a:t>LED </a:t>
            </a:r>
            <a:r>
              <a:rPr lang="pl-PL" altLang="en-US" sz="1600" dirty="0" err="1" smtClean="0"/>
              <a:t>replacement</a:t>
            </a:r>
            <a:r>
              <a:rPr lang="pl-PL" altLang="en-US" sz="1600" dirty="0" smtClean="0"/>
              <a:t> of the most popular </a:t>
            </a:r>
            <a:r>
              <a:rPr lang="pl-PL" altLang="en-US" sz="1600" dirty="0" err="1" smtClean="0"/>
              <a:t>traditional</a:t>
            </a:r>
            <a:r>
              <a:rPr lang="pl-PL" altLang="en-US" sz="1600" dirty="0" smtClean="0"/>
              <a:t> bulb </a:t>
            </a:r>
            <a:r>
              <a:rPr lang="pl-PL" altLang="en-US" sz="1600" dirty="0" err="1" smtClean="0"/>
              <a:t>types</a:t>
            </a:r>
            <a:r>
              <a:rPr lang="pl-PL" altLang="en-US" sz="1600" dirty="0" smtClean="0"/>
              <a:t> / </a:t>
            </a:r>
            <a:r>
              <a:rPr lang="pl-PL" altLang="en-US" sz="1600" dirty="0" err="1" smtClean="0"/>
              <a:t>shapes</a:t>
            </a:r>
            <a:endParaRPr lang="pl-PL" altLang="en-US" sz="1600" dirty="0" smtClean="0"/>
          </a:p>
          <a:p>
            <a:pPr eaLnBrk="1" hangingPunct="1">
              <a:defRPr/>
            </a:pPr>
            <a:endParaRPr lang="pl-PL" altLang="en-US" sz="1600" i="1" dirty="0" smtClean="0"/>
          </a:p>
          <a:p>
            <a:pPr eaLnBrk="1" hangingPunct="1">
              <a:defRPr/>
            </a:pPr>
            <a:r>
              <a:rPr lang="pl-PL" altLang="en-US" b="1" i="1" dirty="0" smtClean="0">
                <a:solidFill>
                  <a:srgbClr val="FF0000"/>
                </a:solidFill>
              </a:rPr>
              <a:t>NEW PACKAGING DESIGN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1600" dirty="0" err="1" smtClean="0"/>
              <a:t>Clear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communication</a:t>
            </a:r>
            <a:r>
              <a:rPr lang="pl-PL" altLang="pl-PL" sz="1600" dirty="0" smtClean="0"/>
              <a:t> on the </a:t>
            </a:r>
            <a:r>
              <a:rPr lang="pl-PL" altLang="pl-PL" sz="1600" dirty="0" err="1" smtClean="0"/>
              <a:t>packaging</a:t>
            </a:r>
            <a:r>
              <a:rPr lang="pl-PL" altLang="pl-PL" sz="1600" dirty="0" smtClean="0"/>
              <a:t>, </a:t>
            </a:r>
            <a:r>
              <a:rPr lang="pl-PL" altLang="pl-PL" sz="1600" dirty="0" err="1" smtClean="0"/>
              <a:t>easy</a:t>
            </a:r>
            <a:r>
              <a:rPr lang="pl-PL" altLang="pl-PL" sz="1600" dirty="0" smtClean="0"/>
              <a:t> to </a:t>
            </a:r>
            <a:r>
              <a:rPr lang="pl-PL" altLang="pl-PL" sz="1600" dirty="0" err="1" smtClean="0"/>
              <a:t>understand</a:t>
            </a:r>
            <a:r>
              <a:rPr lang="pl-PL" altLang="pl-PL" sz="1600" dirty="0" smtClean="0"/>
              <a:t>  </a:t>
            </a:r>
            <a:r>
              <a:rPr lang="pl-PL" altLang="pl-PL" sz="1600" dirty="0" err="1" smtClean="0"/>
              <a:t>light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parameters</a:t>
            </a:r>
            <a:r>
              <a:rPr lang="pl-PL" altLang="pl-PL" sz="1600" dirty="0" smtClean="0"/>
              <a:t> on the </a:t>
            </a:r>
            <a:r>
              <a:rPr lang="pl-PL" altLang="pl-PL" sz="1600" dirty="0" err="1" smtClean="0"/>
              <a:t>box</a:t>
            </a:r>
            <a:endParaRPr lang="pl-PL" altLang="pl-PL" sz="16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pl-PL" altLang="en-US" sz="16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l-PL" altLang="pl-PL" b="1" i="1" dirty="0" smtClean="0">
                <a:solidFill>
                  <a:srgbClr val="FF0000"/>
                </a:solidFill>
              </a:rPr>
              <a:t>QUALITY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1600" dirty="0" err="1" smtClean="0"/>
              <a:t>Long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lifetime</a:t>
            </a:r>
            <a:r>
              <a:rPr lang="pl-PL" altLang="pl-PL" sz="1600" dirty="0" smtClean="0"/>
              <a:t>: 15 000 </a:t>
            </a:r>
            <a:r>
              <a:rPr lang="pl-PL" altLang="pl-PL" sz="1600" dirty="0" err="1" smtClean="0"/>
              <a:t>hours</a:t>
            </a:r>
            <a:r>
              <a:rPr lang="pl-PL" altLang="pl-PL" sz="1600" dirty="0" smtClean="0"/>
              <a:t> (15 </a:t>
            </a:r>
            <a:r>
              <a:rPr lang="pl-PL" altLang="pl-PL" sz="1600" dirty="0" err="1" smtClean="0"/>
              <a:t>years</a:t>
            </a:r>
            <a:r>
              <a:rPr lang="pl-PL" altLang="pl-PL" sz="1600" dirty="0" smtClean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1600" dirty="0" err="1" smtClean="0"/>
              <a:t>Up</a:t>
            </a:r>
            <a:r>
              <a:rPr lang="pl-PL" altLang="pl-PL" sz="1600" dirty="0" smtClean="0"/>
              <a:t> to 85% </a:t>
            </a:r>
            <a:r>
              <a:rPr lang="pl-PL" altLang="pl-PL" sz="1600" dirty="0" err="1" smtClean="0"/>
              <a:t>energy</a:t>
            </a:r>
            <a:r>
              <a:rPr lang="pl-PL" altLang="pl-PL" sz="1600" dirty="0" smtClean="0"/>
              <a:t> </a:t>
            </a:r>
            <a:r>
              <a:rPr lang="pl-PL" altLang="pl-PL" sz="1600" dirty="0" err="1" smtClean="0"/>
              <a:t>saving</a:t>
            </a:r>
            <a:endParaRPr lang="pl-PL" altLang="pl-PL" sz="16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en-US" sz="1600" dirty="0" err="1" smtClean="0"/>
              <a:t>Warm</a:t>
            </a:r>
            <a:r>
              <a:rPr lang="pl-PL" altLang="en-US" sz="1600" dirty="0" smtClean="0"/>
              <a:t> </a:t>
            </a:r>
            <a:r>
              <a:rPr lang="pl-PL" altLang="en-US" sz="1600" dirty="0" err="1" smtClean="0"/>
              <a:t>white</a:t>
            </a:r>
            <a:r>
              <a:rPr lang="pl-PL" altLang="en-US" sz="1600" dirty="0" smtClean="0"/>
              <a:t> </a:t>
            </a:r>
            <a:r>
              <a:rPr lang="pl-PL" altLang="en-US" sz="1600" dirty="0" err="1" smtClean="0"/>
              <a:t>light</a:t>
            </a:r>
            <a:endParaRPr lang="pl-PL" altLang="en-US" sz="1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pl-PL" altLang="en-US" sz="1600" dirty="0" smtClean="0"/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20955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/>
          <a:stretch>
            <a:fillRect/>
          </a:stretch>
        </p:blipFill>
        <p:spPr bwMode="auto">
          <a:xfrm>
            <a:off x="5652120" y="3717032"/>
            <a:ext cx="2966802" cy="285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038" y="273050"/>
            <a:ext cx="8177212" cy="792163"/>
          </a:xfrm>
        </p:spPr>
        <p:txBody>
          <a:bodyPr/>
          <a:lstStyle/>
          <a:p>
            <a:pPr>
              <a:defRPr/>
            </a:pPr>
            <a:r>
              <a:rPr lang="pl-PL" sz="3200" dirty="0">
                <a:ea typeface="MS PGothic" pitchFamily="34" charset="-128"/>
              </a:rPr>
              <a:t>PILA LED- </a:t>
            </a:r>
            <a:r>
              <a:rPr lang="pl-PL" sz="3200" dirty="0" err="1" smtClean="0">
                <a:ea typeface="MS PGothic" pitchFamily="34" charset="-128"/>
              </a:rPr>
              <a:t>benefits</a:t>
            </a:r>
            <a:endParaRPr lang="en-US" sz="3200" dirty="0">
              <a:ea typeface="MS PGothic" pitchFamily="34" charset="-128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327525" y="1293813"/>
            <a:ext cx="46990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pl-PL" altLang="pl-PL" b="1" dirty="0" smtClean="0"/>
              <a:t>XXI </a:t>
            </a:r>
            <a:r>
              <a:rPr lang="pl-PL" altLang="pl-PL" b="1" dirty="0" err="1" smtClean="0"/>
              <a:t>century</a:t>
            </a:r>
            <a:r>
              <a:rPr lang="pl-PL" altLang="pl-PL" b="1" dirty="0" smtClean="0"/>
              <a:t> </a:t>
            </a:r>
            <a:r>
              <a:rPr lang="pl-PL" altLang="pl-PL" b="1" dirty="0" err="1" smtClean="0"/>
              <a:t>bulbs</a:t>
            </a:r>
            <a:endParaRPr lang="pl-PL" altLang="pl-PL" b="1" dirty="0"/>
          </a:p>
          <a:p>
            <a:pPr>
              <a:buFont typeface="Arial" charset="0"/>
              <a:buChar char="•"/>
            </a:pPr>
            <a:r>
              <a:rPr lang="pl-PL" altLang="pl-PL" i="1" dirty="0"/>
              <a:t> </a:t>
            </a:r>
            <a:r>
              <a:rPr lang="pl-PL" altLang="pl-PL" i="1" dirty="0" smtClean="0"/>
              <a:t>LED </a:t>
            </a:r>
            <a:r>
              <a:rPr lang="pl-PL" altLang="pl-PL" i="1" dirty="0" err="1" smtClean="0"/>
              <a:t>technology</a:t>
            </a:r>
            <a:r>
              <a:rPr lang="pl-PL" altLang="pl-PL" i="1" dirty="0" smtClean="0"/>
              <a:t> in </a:t>
            </a:r>
            <a:r>
              <a:rPr lang="pl-PL" altLang="pl-PL" i="1" dirty="0" err="1" smtClean="0"/>
              <a:t>familiar</a:t>
            </a:r>
            <a:r>
              <a:rPr lang="pl-PL" altLang="pl-PL" i="1" dirty="0" smtClean="0"/>
              <a:t> </a:t>
            </a:r>
            <a:r>
              <a:rPr lang="pl-PL" altLang="pl-PL" i="1" dirty="0" err="1" smtClean="0"/>
              <a:t>shape</a:t>
            </a:r>
            <a:r>
              <a:rPr lang="pl-PL" altLang="pl-PL" i="1" dirty="0" smtClean="0"/>
              <a:t>: </a:t>
            </a:r>
            <a:r>
              <a:rPr lang="pl-PL" altLang="pl-PL" i="1" dirty="0" err="1" smtClean="0"/>
              <a:t>replacements</a:t>
            </a:r>
            <a:r>
              <a:rPr lang="pl-PL" altLang="pl-PL" i="1" dirty="0" smtClean="0"/>
              <a:t> of the most popular </a:t>
            </a:r>
            <a:r>
              <a:rPr lang="pl-PL" altLang="pl-PL" i="1" dirty="0" err="1" smtClean="0"/>
              <a:t>traditional</a:t>
            </a:r>
            <a:r>
              <a:rPr lang="pl-PL" altLang="pl-PL" i="1" dirty="0" smtClean="0"/>
              <a:t> </a:t>
            </a:r>
            <a:r>
              <a:rPr lang="pl-PL" altLang="pl-PL" i="1" dirty="0" err="1" smtClean="0"/>
              <a:t>shapes</a:t>
            </a:r>
            <a:r>
              <a:rPr lang="pl-PL" altLang="pl-PL" i="1" dirty="0" smtClean="0"/>
              <a:t> </a:t>
            </a:r>
            <a:r>
              <a:rPr lang="pl-PL" altLang="pl-PL" i="1" dirty="0" err="1" smtClean="0"/>
              <a:t>available</a:t>
            </a:r>
            <a:r>
              <a:rPr lang="pl-PL" altLang="pl-PL" i="1" dirty="0"/>
              <a:t>: </a:t>
            </a:r>
            <a:r>
              <a:rPr lang="pl-PL" altLang="pl-PL" i="1" dirty="0" err="1" smtClean="0"/>
              <a:t>bulbs</a:t>
            </a:r>
            <a:r>
              <a:rPr lang="pl-PL" altLang="pl-PL" i="1" dirty="0" smtClean="0"/>
              <a:t>, </a:t>
            </a:r>
            <a:r>
              <a:rPr lang="pl-PL" altLang="pl-PL" i="1" dirty="0" err="1" smtClean="0"/>
              <a:t>candles</a:t>
            </a:r>
            <a:r>
              <a:rPr lang="pl-PL" altLang="pl-PL" i="1" dirty="0" smtClean="0"/>
              <a:t>, </a:t>
            </a:r>
            <a:r>
              <a:rPr lang="pl-PL" altLang="pl-PL" i="1" dirty="0" err="1" smtClean="0"/>
              <a:t>lustres</a:t>
            </a:r>
            <a:r>
              <a:rPr lang="pl-PL" altLang="pl-PL" i="1" dirty="0" smtClean="0"/>
              <a:t>, </a:t>
            </a:r>
            <a:r>
              <a:rPr lang="pl-PL" altLang="pl-PL" i="1" dirty="0" err="1" smtClean="0"/>
              <a:t>spots</a:t>
            </a:r>
            <a:endParaRPr lang="pl-PL" altLang="pl-PL" i="1" dirty="0"/>
          </a:p>
          <a:p>
            <a:pPr>
              <a:buFont typeface="Arial" charset="0"/>
              <a:buChar char="•"/>
            </a:pPr>
            <a:endParaRPr lang="pl-PL" altLang="pl-PL" i="1" dirty="0"/>
          </a:p>
          <a:p>
            <a:r>
              <a:rPr lang="pl-PL" altLang="pl-PL" b="1" i="1" dirty="0" err="1" smtClean="0"/>
              <a:t>Up</a:t>
            </a:r>
            <a:r>
              <a:rPr lang="pl-PL" altLang="pl-PL" b="1" i="1" dirty="0" smtClean="0"/>
              <a:t> to 85</a:t>
            </a:r>
            <a:r>
              <a:rPr lang="pl-PL" altLang="pl-PL" b="1" i="1" dirty="0"/>
              <a:t>% </a:t>
            </a:r>
            <a:r>
              <a:rPr lang="pl-PL" altLang="pl-PL" b="1" i="1" dirty="0" err="1" smtClean="0"/>
              <a:t>energy</a:t>
            </a:r>
            <a:r>
              <a:rPr lang="pl-PL" altLang="pl-PL" b="1" i="1" dirty="0" smtClean="0"/>
              <a:t> </a:t>
            </a:r>
            <a:r>
              <a:rPr lang="pl-PL" altLang="pl-PL" b="1" i="1" dirty="0" err="1" smtClean="0"/>
              <a:t>saving</a:t>
            </a:r>
            <a:endParaRPr lang="pl-PL" altLang="pl-PL" b="1" i="1" dirty="0"/>
          </a:p>
          <a:p>
            <a:pPr>
              <a:buFont typeface="Arial" charset="0"/>
              <a:buChar char="•"/>
            </a:pPr>
            <a:endParaRPr lang="pl-PL" altLang="pl-PL" b="1" i="1" dirty="0"/>
          </a:p>
          <a:p>
            <a:r>
              <a:rPr lang="pl-PL" altLang="pl-PL" b="1" i="1" dirty="0" smtClean="0"/>
              <a:t>Investment </a:t>
            </a:r>
            <a:r>
              <a:rPr lang="pl-PL" altLang="pl-PL" b="1" i="1" dirty="0" err="1" smtClean="0"/>
              <a:t>pays</a:t>
            </a:r>
            <a:r>
              <a:rPr lang="pl-PL" altLang="pl-PL" b="1" i="1" dirty="0" smtClean="0"/>
              <a:t> off </a:t>
            </a:r>
            <a:r>
              <a:rPr lang="pl-PL" altLang="pl-PL" b="1" i="1" dirty="0" err="1" smtClean="0"/>
              <a:t>already</a:t>
            </a:r>
            <a:r>
              <a:rPr lang="pl-PL" altLang="pl-PL" b="1" i="1" dirty="0" smtClean="0"/>
              <a:t> </a:t>
            </a:r>
            <a:r>
              <a:rPr lang="pl-PL" altLang="pl-PL" b="1" i="1" dirty="0" err="1" smtClean="0"/>
              <a:t>within</a:t>
            </a:r>
            <a:r>
              <a:rPr lang="pl-PL" altLang="pl-PL" b="1" i="1" dirty="0" smtClean="0"/>
              <a:t> </a:t>
            </a:r>
            <a:r>
              <a:rPr lang="pl-PL" altLang="pl-PL" b="1" i="1" dirty="0"/>
              <a:t>8 </a:t>
            </a:r>
            <a:r>
              <a:rPr lang="pl-PL" altLang="pl-PL" b="1" i="1" dirty="0" err="1" smtClean="0"/>
              <a:t>months</a:t>
            </a:r>
            <a:r>
              <a:rPr lang="pl-PL" altLang="pl-PL" b="1" i="1" dirty="0" smtClean="0"/>
              <a:t>*</a:t>
            </a:r>
            <a:endParaRPr lang="pl-PL" altLang="pl-PL" b="1" i="1" dirty="0"/>
          </a:p>
          <a:p>
            <a:pPr>
              <a:buFont typeface="Arial" charset="0"/>
              <a:buChar char="•"/>
            </a:pPr>
            <a:r>
              <a:rPr lang="pl-PL" altLang="pl-PL" i="1" dirty="0"/>
              <a:t> </a:t>
            </a:r>
            <a:r>
              <a:rPr lang="pl-PL" altLang="pl-PL" i="1" dirty="0" smtClean="0"/>
              <a:t>15 </a:t>
            </a:r>
            <a:r>
              <a:rPr lang="pl-PL" altLang="pl-PL" i="1" dirty="0" err="1" smtClean="0"/>
              <a:t>years</a:t>
            </a:r>
            <a:r>
              <a:rPr lang="pl-PL" altLang="pl-PL" i="1" dirty="0" smtClean="0"/>
              <a:t> of </a:t>
            </a:r>
            <a:r>
              <a:rPr lang="pl-PL" altLang="pl-PL" i="1" dirty="0" err="1" smtClean="0"/>
              <a:t>lifetime</a:t>
            </a:r>
            <a:endParaRPr lang="pl-PL" altLang="pl-PL" i="1" dirty="0"/>
          </a:p>
          <a:p>
            <a:pPr>
              <a:buFont typeface="Arial" charset="0"/>
              <a:buChar char="•"/>
            </a:pPr>
            <a:r>
              <a:rPr lang="pl-PL" altLang="pl-PL" dirty="0"/>
              <a:t> </a:t>
            </a:r>
            <a:r>
              <a:rPr lang="pl-PL" altLang="pl-PL" dirty="0" err="1" smtClean="0"/>
              <a:t>healthy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light</a:t>
            </a:r>
            <a:r>
              <a:rPr lang="pl-PL" altLang="pl-PL" dirty="0" smtClean="0"/>
              <a:t> </a:t>
            </a:r>
            <a:endParaRPr lang="pl-PL" altLang="pl-PL" dirty="0"/>
          </a:p>
          <a:p>
            <a:pPr>
              <a:buFont typeface="Arial" charset="0"/>
              <a:buChar char="•"/>
            </a:pPr>
            <a:r>
              <a:rPr lang="pl-PL" altLang="pl-PL" dirty="0"/>
              <a:t> 100% </a:t>
            </a:r>
            <a:r>
              <a:rPr lang="pl-PL" altLang="pl-PL" dirty="0" err="1" smtClean="0"/>
              <a:t>compliant</a:t>
            </a:r>
            <a:r>
              <a:rPr lang="pl-PL" altLang="pl-PL" dirty="0" smtClean="0"/>
              <a:t> with EU </a:t>
            </a:r>
            <a:r>
              <a:rPr lang="pl-PL" altLang="pl-PL" dirty="0" err="1" smtClean="0"/>
              <a:t>regulations</a:t>
            </a:r>
            <a:r>
              <a:rPr lang="pl-PL" altLang="pl-PL" dirty="0" smtClean="0"/>
              <a:t> </a:t>
            </a:r>
            <a:r>
              <a:rPr lang="pl-PL" altLang="pl-PL" dirty="0"/>
              <a:t>(</a:t>
            </a:r>
            <a:r>
              <a:rPr lang="en-US" altLang="pl-PL" dirty="0"/>
              <a:t>DIM2</a:t>
            </a:r>
            <a:r>
              <a:rPr lang="pl-PL" altLang="pl-PL" dirty="0"/>
              <a:t>)</a:t>
            </a:r>
          </a:p>
          <a:p>
            <a:pPr>
              <a:buFont typeface="Arial" charset="0"/>
              <a:buChar char="•"/>
            </a:pPr>
            <a:r>
              <a:rPr lang="pl-PL" altLang="pl-PL" dirty="0"/>
              <a:t> </a:t>
            </a:r>
            <a:r>
              <a:rPr lang="pl-PL" altLang="pl-PL" dirty="0" err="1" smtClean="0"/>
              <a:t>warm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white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light</a:t>
            </a:r>
            <a:r>
              <a:rPr lang="en-US" altLang="pl-PL" dirty="0" smtClean="0"/>
              <a:t> </a:t>
            </a:r>
            <a:endParaRPr lang="en-US" altLang="pl-PL" b="1" dirty="0"/>
          </a:p>
          <a:p>
            <a:pPr>
              <a:buFont typeface="Arial" charset="0"/>
              <a:buChar char="•"/>
            </a:pPr>
            <a:r>
              <a:rPr lang="pl-PL" altLang="pl-PL" dirty="0"/>
              <a:t> </a:t>
            </a:r>
            <a:r>
              <a:rPr lang="pl-PL" altLang="pl-PL" dirty="0" err="1" smtClean="0"/>
              <a:t>excellent</a:t>
            </a:r>
            <a:r>
              <a:rPr lang="pl-PL" altLang="pl-PL" dirty="0" smtClean="0"/>
              <a:t> for </a:t>
            </a:r>
            <a:r>
              <a:rPr lang="pl-PL" altLang="pl-PL" dirty="0" err="1" smtClean="0"/>
              <a:t>general</a:t>
            </a:r>
            <a:r>
              <a:rPr lang="pl-PL" altLang="pl-PL" dirty="0" smtClean="0"/>
              <a:t> lighting </a:t>
            </a:r>
            <a:r>
              <a:rPr lang="pl-PL" altLang="pl-PL" dirty="0" err="1" smtClean="0"/>
              <a:t>purposes</a:t>
            </a:r>
            <a:endParaRPr lang="pl-PL" altLang="pl-PL" dirty="0"/>
          </a:p>
          <a:p>
            <a:pPr>
              <a:buFont typeface="Arial" charset="0"/>
              <a:buChar char="•"/>
            </a:pPr>
            <a:r>
              <a:rPr lang="pl-PL" altLang="pl-PL" dirty="0">
                <a:solidFill>
                  <a:srgbClr val="000000"/>
                </a:solidFill>
              </a:rPr>
              <a:t> </a:t>
            </a:r>
            <a:r>
              <a:rPr lang="pl-PL" altLang="pl-PL" dirty="0" smtClean="0">
                <a:solidFill>
                  <a:srgbClr val="000000"/>
                </a:solidFill>
              </a:rPr>
              <a:t>no </a:t>
            </a:r>
            <a:r>
              <a:rPr lang="pl-PL" altLang="pl-PL" dirty="0" err="1" smtClean="0">
                <a:solidFill>
                  <a:srgbClr val="000000"/>
                </a:solidFill>
              </a:rPr>
              <a:t>heat</a:t>
            </a:r>
            <a:r>
              <a:rPr lang="pl-PL" altLang="pl-PL" dirty="0" smtClean="0">
                <a:solidFill>
                  <a:srgbClr val="000000"/>
                </a:solidFill>
              </a:rPr>
              <a:t> </a:t>
            </a:r>
            <a:r>
              <a:rPr lang="pl-PL" altLang="pl-PL" dirty="0" err="1" smtClean="0">
                <a:solidFill>
                  <a:srgbClr val="000000"/>
                </a:solidFill>
              </a:rPr>
              <a:t>generated</a:t>
            </a:r>
            <a:endParaRPr lang="pl-PL" altLang="pl-PL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pl-PL" altLang="pl-PL" dirty="0">
                <a:solidFill>
                  <a:srgbClr val="000000"/>
                </a:solidFill>
              </a:rPr>
              <a:t> </a:t>
            </a:r>
            <a:r>
              <a:rPr lang="pl-PL" altLang="pl-PL" dirty="0" smtClean="0">
                <a:solidFill>
                  <a:srgbClr val="000000"/>
                </a:solidFill>
              </a:rPr>
              <a:t>modern design</a:t>
            </a:r>
          </a:p>
          <a:p>
            <a:pPr>
              <a:buFont typeface="Arial" charset="0"/>
              <a:buChar char="•"/>
            </a:pPr>
            <a:endParaRPr lang="pl-PL" altLang="pl-PL" dirty="0" smtClean="0"/>
          </a:p>
          <a:p>
            <a:r>
              <a:rPr lang="pl-PL" altLang="pl-PL" sz="1400" i="1" dirty="0" smtClean="0"/>
              <a:t>* </a:t>
            </a:r>
            <a:r>
              <a:rPr lang="pl-PL" altLang="pl-PL" sz="1400" i="1" dirty="0" err="1" smtClean="0"/>
              <a:t>Average</a:t>
            </a:r>
            <a:r>
              <a:rPr lang="pl-PL" altLang="pl-PL" sz="1400" i="1" dirty="0" smtClean="0"/>
              <a:t> </a:t>
            </a:r>
            <a:r>
              <a:rPr lang="pl-PL" altLang="pl-PL" sz="1400" i="1" dirty="0" err="1" smtClean="0"/>
              <a:t>working</a:t>
            </a:r>
            <a:r>
              <a:rPr lang="pl-PL" altLang="pl-PL" sz="1400" i="1" dirty="0" smtClean="0"/>
              <a:t> </a:t>
            </a:r>
            <a:r>
              <a:rPr lang="pl-PL" altLang="pl-PL" sz="1400" i="1" dirty="0" err="1" smtClean="0"/>
              <a:t>time</a:t>
            </a:r>
            <a:r>
              <a:rPr lang="pl-PL" altLang="pl-PL" sz="1400" i="1" dirty="0" smtClean="0"/>
              <a:t>: 4 </a:t>
            </a:r>
            <a:r>
              <a:rPr lang="pl-PL" altLang="pl-PL" sz="1400" i="1" dirty="0" err="1" smtClean="0"/>
              <a:t>hrs</a:t>
            </a:r>
            <a:r>
              <a:rPr lang="pl-PL" altLang="pl-PL" sz="1400" i="1" dirty="0" smtClean="0"/>
              <a:t>/</a:t>
            </a:r>
            <a:r>
              <a:rPr lang="pl-PL" altLang="pl-PL" sz="1400" i="1" dirty="0" err="1" smtClean="0"/>
              <a:t>day</a:t>
            </a:r>
            <a:endParaRPr lang="en-US" altLang="pl-PL" sz="1400" i="1" dirty="0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29210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/>
          <a:stretch>
            <a:fillRect/>
          </a:stretch>
        </p:blipFill>
        <p:spPr bwMode="auto">
          <a:xfrm>
            <a:off x="250825" y="1598613"/>
            <a:ext cx="356552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252413"/>
            <a:ext cx="8716963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sz="3200" dirty="0">
                <a:ea typeface="MS PGothic" pitchFamily="34" charset="-128"/>
              </a:rPr>
              <a:t>PILA LED </a:t>
            </a:r>
            <a:r>
              <a:rPr lang="pl-PL" altLang="pl-PL" sz="3200" dirty="0" err="1" smtClean="0">
                <a:ea typeface="MS PGothic" pitchFamily="34" charset="-128"/>
              </a:rPr>
              <a:t>available</a:t>
            </a:r>
            <a:r>
              <a:rPr lang="pl-PL" altLang="pl-PL" sz="3200" dirty="0" smtClean="0">
                <a:ea typeface="MS PGothic" pitchFamily="34" charset="-128"/>
              </a:rPr>
              <a:t> portfolio</a:t>
            </a:r>
            <a:endParaRPr lang="en-US" altLang="pl-PL" sz="3200" dirty="0">
              <a:ea typeface="MS PGothic" pitchFamily="34" charset="-128"/>
            </a:endParaRPr>
          </a:p>
        </p:txBody>
      </p:sp>
      <p:pic>
        <p:nvPicPr>
          <p:cNvPr id="37891" name="Picture 2" descr="E55 60W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95525"/>
            <a:ext cx="5445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908175" y="2336800"/>
            <a:ext cx="1863725" cy="7318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1050" y="3573463"/>
            <a:ext cx="1873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0875" y="4157663"/>
            <a:ext cx="919163" cy="10810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5" name="Picture 9" descr="LPPR1_HTWIST_AL_GU10_MK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663950"/>
            <a:ext cx="5032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dichroic.ti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667125"/>
            <a:ext cx="5826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3" descr="GLS Standard Mat E27.ti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235200"/>
            <a:ext cx="6477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86" y="1263650"/>
            <a:ext cx="58896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_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021013"/>
            <a:ext cx="508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34"/>
          <p:cNvSpPr txBox="1"/>
          <p:nvPr/>
        </p:nvSpPr>
        <p:spPr>
          <a:xfrm>
            <a:off x="3924300" y="2541588"/>
            <a:ext cx="1468438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pl-PL" sz="1000" dirty="0" smtClean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40W</a:t>
            </a:r>
            <a:endParaRPr lang="pl-PL" sz="1000" dirty="0">
              <a:solidFill>
                <a:schemeClr val="accent6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7901" name="Tekstvak 37"/>
          <p:cNvSpPr txBox="1">
            <a:spLocks noChangeArrowheads="1"/>
          </p:cNvSpPr>
          <p:nvPr/>
        </p:nvSpPr>
        <p:spPr bwMode="auto">
          <a:xfrm>
            <a:off x="4076700" y="4581525"/>
            <a:ext cx="9906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l-NL" altLang="en-US" sz="1000" dirty="0">
                <a:solidFill>
                  <a:srgbClr val="F37B18"/>
                </a:solidFill>
              </a:rPr>
              <a:t>25W </a:t>
            </a:r>
          </a:p>
        </p:txBody>
      </p:sp>
      <p:sp>
        <p:nvSpPr>
          <p:cNvPr id="37902" name="Tekstvak 38"/>
          <p:cNvSpPr txBox="1">
            <a:spLocks noChangeArrowheads="1"/>
          </p:cNvSpPr>
          <p:nvPr/>
        </p:nvSpPr>
        <p:spPr bwMode="auto">
          <a:xfrm>
            <a:off x="7482656" y="4575175"/>
            <a:ext cx="119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l-NL" altLang="en-US" sz="1000" dirty="0">
                <a:solidFill>
                  <a:srgbClr val="F37B18"/>
                </a:solidFill>
              </a:rPr>
              <a:t>40W </a:t>
            </a:r>
          </a:p>
        </p:txBody>
      </p:sp>
      <p:pic>
        <p:nvPicPr>
          <p:cNvPr id="37903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44" y="3190875"/>
            <a:ext cx="5984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4" name="Tekstvak 41"/>
          <p:cNvSpPr txBox="1">
            <a:spLocks noChangeArrowheads="1"/>
          </p:cNvSpPr>
          <p:nvPr/>
        </p:nvSpPr>
        <p:spPr bwMode="auto">
          <a:xfrm>
            <a:off x="2857500" y="6049963"/>
            <a:ext cx="12557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l-NL" altLang="en-US" sz="1000" dirty="0">
                <a:solidFill>
                  <a:srgbClr val="F37B18"/>
                </a:solidFill>
              </a:rPr>
              <a:t>35W </a:t>
            </a:r>
            <a:r>
              <a:rPr lang="nl-NL" altLang="en-US" sz="1000" dirty="0" smtClean="0">
                <a:solidFill>
                  <a:srgbClr val="F37B18"/>
                </a:solidFill>
              </a:rPr>
              <a:t>WW </a:t>
            </a:r>
            <a:r>
              <a:rPr lang="nl-NL" altLang="en-US" sz="1000" dirty="0">
                <a:solidFill>
                  <a:srgbClr val="F37B18"/>
                </a:solidFill>
              </a:rPr>
              <a:t>36D </a:t>
            </a:r>
          </a:p>
        </p:txBody>
      </p:sp>
      <p:sp>
        <p:nvSpPr>
          <p:cNvPr id="37905" name="Tekstvak 42"/>
          <p:cNvSpPr txBox="1">
            <a:spLocks noChangeArrowheads="1"/>
          </p:cNvSpPr>
          <p:nvPr/>
        </p:nvSpPr>
        <p:spPr bwMode="auto">
          <a:xfrm>
            <a:off x="4211960" y="6042025"/>
            <a:ext cx="1091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l-NL" altLang="en-US" sz="1000" dirty="0">
                <a:solidFill>
                  <a:srgbClr val="F37B18"/>
                </a:solidFill>
              </a:rPr>
              <a:t>50W </a:t>
            </a:r>
            <a:r>
              <a:rPr lang="nl-NL" altLang="en-US" sz="1000" dirty="0" smtClean="0">
                <a:solidFill>
                  <a:srgbClr val="F37B18"/>
                </a:solidFill>
              </a:rPr>
              <a:t>WW 36D</a:t>
            </a:r>
            <a:endParaRPr lang="pl-PL" altLang="en-US" sz="1000" dirty="0" smtClean="0">
              <a:solidFill>
                <a:srgbClr val="F37B18"/>
              </a:solidFill>
            </a:endParaRPr>
          </a:p>
          <a:p>
            <a:pPr algn="ctr" eaLnBrk="1" hangingPunct="1"/>
            <a:r>
              <a:rPr lang="pl-PL" altLang="en-US" sz="1000" dirty="0" smtClean="0">
                <a:solidFill>
                  <a:srgbClr val="F37B18"/>
                </a:solidFill>
              </a:rPr>
              <a:t>50W CW 60D</a:t>
            </a:r>
            <a:endParaRPr lang="nl-NL" altLang="en-US" sz="1000" dirty="0">
              <a:solidFill>
                <a:srgbClr val="F37B18"/>
              </a:solidFill>
            </a:endParaRPr>
          </a:p>
        </p:txBody>
      </p:sp>
      <p:sp>
        <p:nvSpPr>
          <p:cNvPr id="37906" name="Tekstvak 43"/>
          <p:cNvSpPr txBox="1">
            <a:spLocks noChangeArrowheads="1"/>
          </p:cNvSpPr>
          <p:nvPr/>
        </p:nvSpPr>
        <p:spPr bwMode="auto">
          <a:xfrm>
            <a:off x="6948264" y="6073775"/>
            <a:ext cx="11858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l-NL" altLang="en-US" sz="1000" dirty="0">
                <a:solidFill>
                  <a:srgbClr val="F37B18"/>
                </a:solidFill>
              </a:rPr>
              <a:t>35W </a:t>
            </a:r>
            <a:r>
              <a:rPr lang="nl-NL" altLang="en-US" sz="1000" dirty="0" smtClean="0">
                <a:solidFill>
                  <a:srgbClr val="F37B18"/>
                </a:solidFill>
              </a:rPr>
              <a:t>WW </a:t>
            </a:r>
            <a:r>
              <a:rPr lang="nl-NL" altLang="en-US" sz="1000" dirty="0">
                <a:solidFill>
                  <a:srgbClr val="F37B18"/>
                </a:solidFill>
              </a:rPr>
              <a:t>12V 36D </a:t>
            </a:r>
          </a:p>
        </p:txBody>
      </p:sp>
      <p:pic>
        <p:nvPicPr>
          <p:cNvPr id="37907" name="Picture 2__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64" y="5300663"/>
            <a:ext cx="657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3_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5300663"/>
            <a:ext cx="5746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5_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5276850"/>
            <a:ext cx="5445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45720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____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3650"/>
            <a:ext cx="5683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kstvak 34____"/>
          <p:cNvSpPr txBox="1"/>
          <p:nvPr/>
        </p:nvSpPr>
        <p:spPr>
          <a:xfrm>
            <a:off x="5508625" y="2541588"/>
            <a:ext cx="1374775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pl-PL" sz="1000" dirty="0" smtClean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       60</a:t>
            </a:r>
            <a:r>
              <a:rPr lang="en-US" sz="1000" dirty="0" smtClean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W</a:t>
            </a:r>
            <a:endParaRPr lang="pl-PL" sz="1000" dirty="0">
              <a:solidFill>
                <a:schemeClr val="accent6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37914" name="Picture 2_____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3650"/>
            <a:ext cx="5683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vak 34_____"/>
          <p:cNvSpPr txBox="1"/>
          <p:nvPr/>
        </p:nvSpPr>
        <p:spPr>
          <a:xfrm>
            <a:off x="6983413" y="2541588"/>
            <a:ext cx="1474787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pl-PL" sz="1000" dirty="0" smtClean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       75W</a:t>
            </a:r>
            <a:endParaRPr lang="pl-PL" sz="1000" dirty="0">
              <a:solidFill>
                <a:schemeClr val="accent6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37916" name="Picture 2___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94" y="3084513"/>
            <a:ext cx="498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4______"/>
          <p:cNvSpPr txBox="1"/>
          <p:nvPr/>
        </p:nvSpPr>
        <p:spPr>
          <a:xfrm>
            <a:off x="6503566" y="4625975"/>
            <a:ext cx="1020762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40W </a:t>
            </a:r>
            <a:r>
              <a:rPr lang="en-US" sz="1000" dirty="0" smtClean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DIM</a:t>
            </a:r>
            <a:endParaRPr lang="pl-PL" sz="1000" dirty="0">
              <a:solidFill>
                <a:schemeClr val="accent6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7920" name="Tekstvak 41___"/>
          <p:cNvSpPr txBox="1">
            <a:spLocks noChangeArrowheads="1"/>
          </p:cNvSpPr>
          <p:nvPr/>
        </p:nvSpPr>
        <p:spPr bwMode="auto">
          <a:xfrm>
            <a:off x="5436096" y="6111875"/>
            <a:ext cx="1027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l-PL" altLang="en-US" sz="1000" dirty="0" smtClean="0">
                <a:solidFill>
                  <a:srgbClr val="F37B18"/>
                </a:solidFill>
              </a:rPr>
              <a:t>65W WW 36D</a:t>
            </a:r>
          </a:p>
          <a:p>
            <a:pPr algn="ctr" eaLnBrk="1" hangingPunct="1"/>
            <a:r>
              <a:rPr lang="nl-NL" altLang="en-US" sz="1000" dirty="0" smtClean="0">
                <a:solidFill>
                  <a:srgbClr val="F37B18"/>
                </a:solidFill>
              </a:rPr>
              <a:t>65W</a:t>
            </a:r>
            <a:r>
              <a:rPr lang="pl-PL" altLang="en-US" sz="1000" dirty="0" smtClean="0">
                <a:solidFill>
                  <a:srgbClr val="F37B18"/>
                </a:solidFill>
              </a:rPr>
              <a:t> </a:t>
            </a:r>
            <a:r>
              <a:rPr lang="nl-NL" altLang="en-US" sz="1000" dirty="0" smtClean="0">
                <a:solidFill>
                  <a:srgbClr val="F37B18"/>
                </a:solidFill>
              </a:rPr>
              <a:t>CW </a:t>
            </a:r>
            <a:r>
              <a:rPr lang="nl-NL" altLang="en-US" sz="1000" dirty="0">
                <a:solidFill>
                  <a:srgbClr val="F37B18"/>
                </a:solidFill>
              </a:rPr>
              <a:t>36D </a:t>
            </a:r>
          </a:p>
          <a:p>
            <a:pPr algn="ctr" eaLnBrk="1" hangingPunct="1"/>
            <a:endParaRPr lang="nl-NL" altLang="en-US" sz="1000" dirty="0">
              <a:solidFill>
                <a:srgbClr val="F37B18"/>
              </a:solidFill>
            </a:endParaRPr>
          </a:p>
        </p:txBody>
      </p:sp>
      <p:pic>
        <p:nvPicPr>
          <p:cNvPr id="37921" name="Picture 5___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77" y="5319713"/>
            <a:ext cx="568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_____"/>
          <p:cNvSpPr txBox="1"/>
          <p:nvPr/>
        </p:nvSpPr>
        <p:spPr>
          <a:xfrm>
            <a:off x="8460432" y="2554933"/>
            <a:ext cx="1474787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/>
                </a:solidFill>
                <a:latin typeface="Calibri"/>
                <a:ea typeface="ＭＳ Ｐゴシック" charset="0"/>
                <a:cs typeface="ＭＳ Ｐゴシック" charset="0"/>
              </a:rPr>
              <a:t>100W </a:t>
            </a:r>
            <a:endParaRPr lang="pl-PL" sz="1000" dirty="0">
              <a:solidFill>
                <a:schemeClr val="accent6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37" name="Picture 2_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52" y="3055987"/>
            <a:ext cx="508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kstvak 37"/>
          <p:cNvSpPr txBox="1">
            <a:spLocks noChangeArrowheads="1"/>
          </p:cNvSpPr>
          <p:nvPr/>
        </p:nvSpPr>
        <p:spPr bwMode="auto">
          <a:xfrm>
            <a:off x="5220072" y="4581128"/>
            <a:ext cx="9906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l-PL" altLang="en-US" sz="1000" dirty="0" smtClean="0">
                <a:solidFill>
                  <a:srgbClr val="F37B18"/>
                </a:solidFill>
              </a:rPr>
              <a:t>40</a:t>
            </a:r>
            <a:r>
              <a:rPr lang="nl-NL" altLang="en-US" sz="1000" dirty="0" smtClean="0">
                <a:solidFill>
                  <a:srgbClr val="F37B18"/>
                </a:solidFill>
              </a:rPr>
              <a:t>W </a:t>
            </a:r>
            <a:endParaRPr lang="nl-NL" altLang="en-US" sz="1000" dirty="0">
              <a:solidFill>
                <a:srgbClr val="F37B18"/>
              </a:solidFill>
            </a:endParaRPr>
          </a:p>
        </p:txBody>
      </p:sp>
      <p:pic>
        <p:nvPicPr>
          <p:cNvPr id="42" name="Picture 2_____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68760"/>
            <a:ext cx="5683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13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dirty="0" smtClean="0">
                <a:solidFill>
                  <a:srgbClr val="F37B18"/>
                </a:solidFill>
              </a:rPr>
              <a:t>LED bulb</a:t>
            </a:r>
            <a:r>
              <a:rPr lang="nl-NL" altLang="en-US" sz="1800" dirty="0" smtClean="0">
                <a:solidFill>
                  <a:srgbClr val="F37B18"/>
                </a:solidFill>
              </a:rPr>
              <a:t>- PILA LED 40W E27 WW A60 ND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14785"/>
              </p:ext>
            </p:extLst>
          </p:nvPr>
        </p:nvGraphicFramePr>
        <p:xfrm>
          <a:off x="5486400" y="1119188"/>
          <a:ext cx="3576638" cy="5403851"/>
        </p:xfrm>
        <a:graphic>
          <a:graphicData uri="http://schemas.openxmlformats.org/drawingml/2006/table">
            <a:tbl>
              <a:tblPr/>
              <a:tblGrid>
                <a:gridCol w="1749896"/>
                <a:gridCol w="1826742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40W E27 A60 ND 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8718696485361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74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60x112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5.5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E27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90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17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317625"/>
            <a:ext cx="2343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2" name="Picture 3_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090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en-US" dirty="0" smtClean="0">
                <a:solidFill>
                  <a:srgbClr val="F37B18"/>
                </a:solidFill>
              </a:rPr>
              <a:t>LED bulb</a:t>
            </a:r>
            <a:r>
              <a:rPr lang="nl-NL" altLang="en-US" sz="1800" dirty="0" smtClean="0">
                <a:solidFill>
                  <a:srgbClr val="F37B18"/>
                </a:solidFill>
              </a:rPr>
              <a:t>- PILA LED </a:t>
            </a:r>
            <a:r>
              <a:rPr lang="pl-PL" altLang="en-US" sz="1800" dirty="0" smtClean="0">
                <a:solidFill>
                  <a:srgbClr val="F37B18"/>
                </a:solidFill>
              </a:rPr>
              <a:t>6</a:t>
            </a:r>
            <a:r>
              <a:rPr lang="nl-NL" altLang="en-US" sz="1800" dirty="0" smtClean="0">
                <a:solidFill>
                  <a:srgbClr val="F37B18"/>
                </a:solidFill>
              </a:rPr>
              <a:t>0W E27 WW A60 ND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56896"/>
              </p:ext>
            </p:extLst>
          </p:nvPr>
        </p:nvGraphicFramePr>
        <p:xfrm>
          <a:off x="5486400" y="1119188"/>
          <a:ext cx="3325897" cy="5365752"/>
        </p:xfrm>
        <a:graphic>
          <a:graphicData uri="http://schemas.openxmlformats.org/drawingml/2006/table">
            <a:tbl>
              <a:tblPr/>
              <a:tblGrid>
                <a:gridCol w="1526143"/>
                <a:gridCol w="1799754"/>
              </a:tblGrid>
              <a:tr h="58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0W E27 A60 ND 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nl-NL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8718696485385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74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60x112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.5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E27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806</a:t>
                      </a:r>
                      <a:endParaRPr kumimoji="0" lang="nl-NL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7997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</a:t>
                      </a:r>
                    </a:p>
                  </a:txBody>
                  <a:tcPr marL="107997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814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28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317625"/>
            <a:ext cx="2343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3_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572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247"/>
              </p:ext>
            </p:extLst>
          </p:nvPr>
        </p:nvGraphicFramePr>
        <p:xfrm>
          <a:off x="2154238" y="3865563"/>
          <a:ext cx="6666235" cy="1912936"/>
        </p:xfrm>
        <a:graphic>
          <a:graphicData uri="http://schemas.openxmlformats.org/drawingml/2006/table">
            <a:tbl>
              <a:tblPr/>
              <a:tblGrid>
                <a:gridCol w="1664777"/>
                <a:gridCol w="992942"/>
                <a:gridCol w="668086"/>
                <a:gridCol w="668086"/>
                <a:gridCol w="668086"/>
                <a:gridCol w="668086"/>
                <a:gridCol w="668086"/>
                <a:gridCol w="668086"/>
              </a:tblGrid>
              <a:tr h="627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107986" marR="5871" marT="6227" marB="0" anchor="ctr" horzOverflow="overflow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EAN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</a:t>
                      </a: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Wattage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Flux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</a:t>
                      </a:r>
                      <a:endParaRPr kumimoji="0" lang="en-US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0" marR="5871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300"/>
                    </a:solidFill>
                  </a:tcPr>
                </a:tc>
              </a:tr>
              <a:tr h="642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ILA LED 75W E27 WW A60 FR ND </a:t>
                      </a:r>
                      <a:endParaRPr kumimoji="0" lang="en-US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8718696526910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75</a:t>
                      </a: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12W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1055 lm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  <a:endParaRPr kumimoji="0" lang="en-US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100W E27 WW A6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</a:t>
                      </a:r>
                      <a:r>
                        <a:rPr kumimoji="0" lang="en-US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FR ND </a:t>
                      </a:r>
                      <a:endParaRPr kumimoji="0" lang="en-US" alt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E5B0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u="none" strike="noStrike" dirty="0" smtClean="0">
                          <a:effectLst/>
                        </a:rPr>
                        <a:t>8718696526934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</a:t>
                      </a: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E5B0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15,5W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1521 lm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E5B0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  <a:endParaRPr kumimoji="0" lang="en-US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E5B0A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3" marR="9523" marT="9525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8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72" name="Picture 2____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620838"/>
            <a:ext cx="179546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19063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7" name="Picture 3_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1639888"/>
            <a:ext cx="8477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462" y="332656"/>
            <a:ext cx="8176985" cy="791308"/>
          </a:xfrm>
        </p:spPr>
        <p:txBody>
          <a:bodyPr/>
          <a:lstStyle/>
          <a:p>
            <a:r>
              <a:rPr lang="nl-NL" altLang="en-US" dirty="0">
                <a:solidFill>
                  <a:srgbClr val="F37B18"/>
                </a:solidFill>
              </a:rPr>
              <a:t>LED </a:t>
            </a:r>
            <a:r>
              <a:rPr lang="nl-NL" altLang="en-US" dirty="0" smtClean="0">
                <a:solidFill>
                  <a:srgbClr val="F37B18"/>
                </a:solidFill>
              </a:rPr>
              <a:t>bulb</a:t>
            </a:r>
            <a:r>
              <a:rPr lang="pl-PL" altLang="en-US" dirty="0" smtClean="0">
                <a:solidFill>
                  <a:srgbClr val="F37B18"/>
                </a:solidFill>
              </a:rPr>
              <a:t> </a:t>
            </a:r>
            <a:r>
              <a:rPr lang="nl-NL" altLang="en-US" dirty="0" smtClean="0">
                <a:solidFill>
                  <a:srgbClr val="F37B18"/>
                </a:solidFill>
              </a:rPr>
              <a:t>- </a:t>
            </a:r>
            <a:r>
              <a:rPr lang="nl-NL" altLang="en-US" dirty="0">
                <a:solidFill>
                  <a:srgbClr val="F37B18"/>
                </a:solidFill>
              </a:rPr>
              <a:t>PILA LED </a:t>
            </a:r>
            <a:r>
              <a:rPr lang="pl-PL" altLang="en-US" dirty="0" smtClean="0">
                <a:solidFill>
                  <a:srgbClr val="F37B18"/>
                </a:solidFill>
              </a:rPr>
              <a:t>75</a:t>
            </a:r>
            <a:r>
              <a:rPr lang="nl-NL" altLang="en-US" dirty="0" smtClean="0">
                <a:solidFill>
                  <a:srgbClr val="F37B18"/>
                </a:solidFill>
              </a:rPr>
              <a:t>W </a:t>
            </a:r>
            <a:r>
              <a:rPr lang="pl-PL" altLang="en-US" dirty="0" smtClean="0">
                <a:solidFill>
                  <a:srgbClr val="F37B18"/>
                </a:solidFill>
              </a:rPr>
              <a:t>and  100W </a:t>
            </a:r>
            <a:r>
              <a:rPr lang="nl-NL" altLang="en-US" dirty="0" smtClean="0">
                <a:solidFill>
                  <a:srgbClr val="F37B18"/>
                </a:solidFill>
              </a:rPr>
              <a:t>E27 </a:t>
            </a:r>
            <a:r>
              <a:rPr lang="nl-NL" altLang="en-US" dirty="0">
                <a:solidFill>
                  <a:srgbClr val="F37B18"/>
                </a:solidFill>
              </a:rPr>
              <a:t>WW </a:t>
            </a:r>
            <a:endParaRPr lang="en-US" dirty="0"/>
          </a:p>
        </p:txBody>
      </p:sp>
      <p:sp>
        <p:nvSpPr>
          <p:cNvPr id="10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nl-NL" altLang="en-US" sz="3200" dirty="0" smtClean="0">
                <a:solidFill>
                  <a:srgbClr val="F37B18"/>
                </a:solidFill>
              </a:rPr>
              <a:t>LED lustre </a:t>
            </a:r>
            <a:r>
              <a:rPr lang="nl-NL" altLang="en-US" sz="2000" dirty="0" smtClean="0">
                <a:solidFill>
                  <a:srgbClr val="F37B18"/>
                </a:solidFill>
              </a:rPr>
              <a:t>- </a:t>
            </a:r>
            <a:r>
              <a:rPr lang="pl-PL" altLang="en-US" sz="2000" dirty="0" smtClean="0">
                <a:solidFill>
                  <a:srgbClr val="F37B18"/>
                </a:solidFill>
              </a:rPr>
              <a:t>PILA LED </a:t>
            </a:r>
            <a:r>
              <a:rPr lang="en-US" altLang="en-US" sz="2000" dirty="0" smtClean="0">
                <a:solidFill>
                  <a:srgbClr val="F37B18"/>
                </a:solidFill>
              </a:rPr>
              <a:t>40</a:t>
            </a:r>
            <a:r>
              <a:rPr lang="pl-PL" altLang="en-US" sz="2000" dirty="0" smtClean="0">
                <a:solidFill>
                  <a:srgbClr val="F37B18"/>
                </a:solidFill>
              </a:rPr>
              <a:t>W E14 WW P4</a:t>
            </a:r>
            <a:r>
              <a:rPr lang="en-US" altLang="en-US" sz="2000" dirty="0" smtClean="0">
                <a:solidFill>
                  <a:srgbClr val="F37B18"/>
                </a:solidFill>
              </a:rPr>
              <a:t>5</a:t>
            </a:r>
            <a:r>
              <a:rPr lang="pl-PL" altLang="en-US" sz="2000" dirty="0" smtClean="0">
                <a:solidFill>
                  <a:srgbClr val="F37B18"/>
                </a:solidFill>
              </a:rPr>
              <a:t> FR ND</a:t>
            </a:r>
            <a:r>
              <a:rPr lang="en-US" altLang="en-US" sz="20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74345"/>
              </p:ext>
            </p:extLst>
          </p:nvPr>
        </p:nvGraphicFramePr>
        <p:xfrm>
          <a:off x="5486400" y="1119188"/>
          <a:ext cx="3568700" cy="5497513"/>
        </p:xfrm>
        <a:graphic>
          <a:graphicData uri="http://schemas.openxmlformats.org/drawingml/2006/table">
            <a:tbl>
              <a:tblPr/>
              <a:tblGrid>
                <a:gridCol w="1677888"/>
                <a:gridCol w="1890812"/>
              </a:tblGrid>
              <a:tr h="640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40W E14 WW P45 FR ND </a:t>
                      </a:r>
                      <a:endParaRPr kumimoji="0" lang="nl-N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8718696485347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45x79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5.5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E14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31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</a:t>
                      </a:r>
                    </a:p>
                  </a:txBody>
                  <a:tcPr marL="108031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38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3839" name="Picture 3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966913"/>
            <a:ext cx="21494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280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427038" y="273050"/>
            <a:ext cx="817721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F37B18"/>
                </a:solidFill>
              </a:rPr>
              <a:t>LED candle </a:t>
            </a:r>
            <a:r>
              <a:rPr lang="en-US" altLang="en-US" sz="2000" dirty="0" smtClean="0">
                <a:solidFill>
                  <a:srgbClr val="F37B18"/>
                </a:solidFill>
              </a:rPr>
              <a:t>- PILA LED 25W E14 WW B35 FR ND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nl-NL" altLang="en-US" sz="1800" dirty="0" smtClean="0">
                <a:solidFill>
                  <a:srgbClr val="F37B18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nl-NL" altLang="en-US" dirty="0" smtClean="0">
              <a:solidFill>
                <a:srgbClr val="F37B18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89337"/>
              </p:ext>
            </p:extLst>
          </p:nvPr>
        </p:nvGraphicFramePr>
        <p:xfrm>
          <a:off x="5486400" y="1119188"/>
          <a:ext cx="3576638" cy="5403851"/>
        </p:xfrm>
        <a:graphic>
          <a:graphicData uri="http://schemas.openxmlformats.org/drawingml/2006/table">
            <a:tbl>
              <a:tblPr/>
              <a:tblGrid>
                <a:gridCol w="1677888"/>
                <a:gridCol w="1898750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PILA LED 25W E14 B35 FR ND </a:t>
                      </a:r>
                      <a:endParaRPr kumimoji="0" lang="nl-NL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EAN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8718696485248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Size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(mm)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17475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1174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36x97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Wattage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3.2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GLS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equivalent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(W)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Cap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E14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Lum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.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flux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(lm)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250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CCT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(K) 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2700K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CRI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(Ra)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Lifetime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hrs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 </a:t>
                      </a: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000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Switching</a:t>
                      </a:r>
                      <a:r>
                        <a:rPr kumimoji="0" lang="pl-P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cycles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15000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Dimmable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Certification</a:t>
                      </a:r>
                      <a:endParaRPr kumimoji="0" lang="nl-NL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108000" marR="0" marT="0" marB="0" anchor="ctr" horzOverflow="overflow">
                    <a:lnL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</a:t>
                      </a:r>
                    </a:p>
                  </a:txBody>
                  <a:tcPr marL="108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862" name="Rechthoek 2"/>
          <p:cNvSpPr>
            <a:spLocks noChangeArrowheads="1"/>
          </p:cNvSpPr>
          <p:nvPr/>
        </p:nvSpPr>
        <p:spPr bwMode="auto">
          <a:xfrm>
            <a:off x="3233738" y="1508125"/>
            <a:ext cx="205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15 </a:t>
            </a:r>
            <a:r>
              <a:rPr lang="pl-PL" altLang="en-US" dirty="0" err="1" smtClean="0">
                <a:solidFill>
                  <a:srgbClr val="000000"/>
                </a:solidFill>
              </a:rPr>
              <a:t>years</a:t>
            </a:r>
            <a:r>
              <a:rPr lang="pl-PL" altLang="en-US" dirty="0" smtClean="0">
                <a:solidFill>
                  <a:srgbClr val="000000"/>
                </a:solidFill>
              </a:rPr>
              <a:t> </a:t>
            </a:r>
            <a:r>
              <a:rPr lang="pl-PL" altLang="en-US" dirty="0" err="1" smtClean="0">
                <a:solidFill>
                  <a:srgbClr val="000000"/>
                </a:solidFill>
              </a:rPr>
              <a:t>lifetime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Up to 85% energy saving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buClr>
                <a:srgbClr val="F37B18"/>
              </a:buClr>
              <a:buFont typeface="Arial" charset="0"/>
              <a:buChar char="•"/>
            </a:pPr>
            <a:r>
              <a:rPr lang="pl-PL" altLang="en-US" dirty="0" smtClean="0">
                <a:solidFill>
                  <a:srgbClr val="000000"/>
                </a:solidFill>
              </a:rPr>
              <a:t>Instant start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4863" name="Picture 3_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937000"/>
            <a:ext cx="8461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485900"/>
            <a:ext cx="160813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467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1138</Words>
  <Application>Microsoft Office PowerPoint</Application>
  <PresentationFormat>Slaidrāde ekrānā (4:3)</PresentationFormat>
  <Paragraphs>418</Paragraphs>
  <Slides>18</Slides>
  <Notes>11</Notes>
  <HiddenSlides>0</HiddenSlides>
  <MMClips>0</MMClips>
  <ScaleCrop>false</ScaleCrop>
  <HeadingPairs>
    <vt:vector size="8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5" baseType="lpstr">
      <vt:lpstr>Arial</vt:lpstr>
      <vt:lpstr>Calibri</vt:lpstr>
      <vt:lpstr>ＭＳ Ｐゴシック</vt:lpstr>
      <vt:lpstr>ＭＳ Ｐゴシック</vt:lpstr>
      <vt:lpstr>Tahoma</vt:lpstr>
      <vt:lpstr>Office Theme</vt:lpstr>
      <vt:lpstr>think-cell Slide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Philips</dc:creator>
  <cp:lastModifiedBy>Girts Pekals</cp:lastModifiedBy>
  <cp:revision>88</cp:revision>
  <dcterms:created xsi:type="dcterms:W3CDTF">2014-09-16T13:00:32Z</dcterms:created>
  <dcterms:modified xsi:type="dcterms:W3CDTF">2015-11-03T08:16:18Z</dcterms:modified>
</cp:coreProperties>
</file>